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47"/>
  </p:notesMasterIdLst>
  <p:sldIdLst>
    <p:sldId id="256" r:id="rId2"/>
    <p:sldId id="267" r:id="rId3"/>
    <p:sldId id="273" r:id="rId4"/>
    <p:sldId id="257" r:id="rId5"/>
    <p:sldId id="260" r:id="rId6"/>
    <p:sldId id="262" r:id="rId7"/>
    <p:sldId id="268" r:id="rId8"/>
    <p:sldId id="263" r:id="rId9"/>
    <p:sldId id="266" r:id="rId10"/>
    <p:sldId id="261" r:id="rId11"/>
    <p:sldId id="259" r:id="rId12"/>
    <p:sldId id="269" r:id="rId13"/>
    <p:sldId id="300" r:id="rId14"/>
    <p:sldId id="302" r:id="rId15"/>
    <p:sldId id="274" r:id="rId16"/>
    <p:sldId id="270" r:id="rId17"/>
    <p:sldId id="272" r:id="rId18"/>
    <p:sldId id="278" r:id="rId19"/>
    <p:sldId id="279" r:id="rId20"/>
    <p:sldId id="280" r:id="rId21"/>
    <p:sldId id="289" r:id="rId22"/>
    <p:sldId id="283" r:id="rId23"/>
    <p:sldId id="290" r:id="rId24"/>
    <p:sldId id="288" r:id="rId25"/>
    <p:sldId id="308" r:id="rId26"/>
    <p:sldId id="298" r:id="rId27"/>
    <p:sldId id="284" r:id="rId28"/>
    <p:sldId id="299" r:id="rId29"/>
    <p:sldId id="285" r:id="rId30"/>
    <p:sldId id="281" r:id="rId31"/>
    <p:sldId id="282" r:id="rId32"/>
    <p:sldId id="286" r:id="rId33"/>
    <p:sldId id="293" r:id="rId34"/>
    <p:sldId id="297" r:id="rId35"/>
    <p:sldId id="295" r:id="rId36"/>
    <p:sldId id="296" r:id="rId37"/>
    <p:sldId id="287" r:id="rId38"/>
    <p:sldId id="303" r:id="rId39"/>
    <p:sldId id="294" r:id="rId40"/>
    <p:sldId id="304" r:id="rId41"/>
    <p:sldId id="305" r:id="rId42"/>
    <p:sldId id="306" r:id="rId43"/>
    <p:sldId id="307" r:id="rId44"/>
    <p:sldId id="258" r:id="rId45"/>
    <p:sldId id="291" r:id="rId4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029" autoAdjust="0"/>
    <p:restoredTop sz="84912" autoAdjust="0"/>
  </p:normalViewPr>
  <p:slideViewPr>
    <p:cSldViewPr>
      <p:cViewPr varScale="1">
        <p:scale>
          <a:sx n="63" d="100"/>
          <a:sy n="63" d="100"/>
        </p:scale>
        <p:origin x="-8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FF049-F45A-46AC-9D44-F96C375E812C}" type="datetimeFigureOut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A4B05-67E2-48BC-99FD-A7F1F5D8D3E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Erläutern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Besonderer Zerfall bei Kalium</a:t>
            </a:r>
            <a:r>
              <a:rPr lang="de-DE" baseline="0" dirty="0" smtClean="0"/>
              <a:t> 40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 Gradient</a:t>
            </a:r>
            <a:r>
              <a:rPr lang="de-DE" baseline="0" dirty="0" smtClean="0"/>
              <a:t> eingehen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4B05-67E2-48BC-99FD-A7F1F5D8D3EC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11" descr="scifair_fro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685800"/>
            <a:ext cx="6477000" cy="1752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212556AA-35AB-479C-9304-D2537BF4A55F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046D7CCD-4037-4C40-9CB3-EF903E43822E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6CEE42-21C9-4118-BDF8-F7F4832387BF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756282-A331-4E5F-B9AD-D71486542D1F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E75601-03E0-4BF4-9494-F5D010DE5728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316064-C8F5-4F16-906F-FA05BF30F29B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964B2-C319-4F91-A0C9-DE99AE534736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4B16EB-EEEE-406B-B935-8CFB464A1124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DB1B2-E476-4D18-8BE0-2F96E1A17C9F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8C9A11-A17C-4DE8-B533-AFA730A8A57A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7F847C-338A-4FFF-A5B6-5F9B026C4DD2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B2543-C976-4F94-B49E-C2D919576A00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 descr="scifair_INSID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67000"/>
            <a:ext cx="8991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199397E6-4D8F-4481-8A9F-7981FB509205}" type="datetime1">
              <a:rPr lang="de-DE" smtClean="0"/>
              <a:pPr/>
              <a:t>18.04.2013</a:t>
            </a:fld>
            <a:endParaRPr lang="de-DE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de-DE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2A7385B5-9424-46AF-8C18-73DDDB548AC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1114425" y="1609725"/>
            <a:ext cx="6934200" cy="19050"/>
          </a:xfrm>
          <a:prstGeom prst="rect">
            <a:avLst/>
          </a:prstGeom>
          <a:solidFill>
            <a:srgbClr val="80808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700">
          <a:solidFill>
            <a:schemeClr val="tx2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500">
          <a:solidFill>
            <a:schemeClr val="tx2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biPwp9_iqo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EOaPOlfJ8I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wm.de/dms/swm/bilder/erneuerbare/energiearten/geothermie/schema-geothermie.jpg" TargetMode="External"/><Relationship Id="rId13" Type="http://schemas.openxmlformats.org/officeDocument/2006/relationships/hyperlink" Target="http://www.regenerative-zukunft.de/erneuerbare-energien-menu/geothermie" TargetMode="External"/><Relationship Id="rId3" Type="http://schemas.openxmlformats.org/officeDocument/2006/relationships/hyperlink" Target="http://www.feelgreen.de/geothermie-definition-des-begriffs/id_49989240/index" TargetMode="External"/><Relationship Id="rId7" Type="http://schemas.openxmlformats.org/officeDocument/2006/relationships/hyperlink" Target="http://www.internetchemie.info/chemiewiki/index.php?title=Kalium-Isotope" TargetMode="External"/><Relationship Id="rId12" Type="http://schemas.openxmlformats.org/officeDocument/2006/relationships/hyperlink" Target="http://www.unendlich-viel-energie.de/uploads/media/BMU_tiefe_geothermie_sep07.pdf" TargetMode="External"/><Relationship Id="rId17" Type="http://schemas.openxmlformats.org/officeDocument/2006/relationships/hyperlink" Target="http://www04.abb.com/global/seitp/seitp202.nsf/0/69e2d3bcc021709fc12577ba00353b8e/%24file/Energie_Bentec_01.jpg" TargetMode="External"/><Relationship Id="rId2" Type="http://schemas.openxmlformats.org/officeDocument/2006/relationships/hyperlink" Target="http://www.geothermie.de/wissenswelt/geothermie/einstieg-in-die-geothermie/ursprung-geothermischer-energie-und-geothermischer-gradient.html" TargetMode="External"/><Relationship Id="rId16" Type="http://schemas.openxmlformats.org/officeDocument/2006/relationships/hyperlink" Target="http://www.geokraftwerke.de/fileadmin/geothermie/images/geothermie_projektablauf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do-leuschner.de/basiswissen/SB112-04.htm" TargetMode="External"/><Relationship Id="rId11" Type="http://schemas.openxmlformats.org/officeDocument/2006/relationships/hyperlink" Target="http://de.wikipedia.org/wiki/Ammoniak" TargetMode="External"/><Relationship Id="rId5" Type="http://schemas.openxmlformats.org/officeDocument/2006/relationships/hyperlink" Target="http://szablinski.de/Themen/Vergleich_binarer_Kraftwerke.pdf" TargetMode="External"/><Relationship Id="rId15" Type="http://schemas.openxmlformats.org/officeDocument/2006/relationships/hyperlink" Target="http://de.wikipedia.org/wiki/Geothermiekraftwerk_Neustadt-Glewe" TargetMode="External"/><Relationship Id="rId10" Type="http://schemas.openxmlformats.org/officeDocument/2006/relationships/hyperlink" Target="http://www.ftd.de/politik/international/:wissen-island-strebt-mit-erdwaerme-unabhaengigkeit-vom-erdoel-an/1068298479869.html" TargetMode="External"/><Relationship Id="rId4" Type="http://schemas.openxmlformats.org/officeDocument/2006/relationships/hyperlink" Target="http://www.seilnacht.com/Lexikon/psframe.htm" TargetMode="External"/><Relationship Id="rId9" Type="http://schemas.openxmlformats.org/officeDocument/2006/relationships/hyperlink" Target="http://www.youtube.com/watch?v=lDq6AlD_eWo" TargetMode="External"/><Relationship Id="rId14" Type="http://schemas.openxmlformats.org/officeDocument/2006/relationships/hyperlink" Target="https://www.geothermie-unterhaching.de/cms/geothermie/web.nsf/id/pa_daten_fakten.html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mk.info/ORC.133.html" TargetMode="External"/><Relationship Id="rId3" Type="http://schemas.openxmlformats.org/officeDocument/2006/relationships/hyperlink" Target="http://dejure.org/gesetze/EEG/28.html" TargetMode="External"/><Relationship Id="rId7" Type="http://schemas.openxmlformats.org/officeDocument/2006/relationships/hyperlink" Target="http://www.youtube.com/watch?v=fEOaPOlfJ8I" TargetMode="External"/><Relationship Id="rId2" Type="http://schemas.openxmlformats.org/officeDocument/2006/relationships/hyperlink" Target="http://www.rwe.com/web/cms/de/1475774/rwe-dea/know-how/bohrung/expandable-tubular-verrohrun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xbiPwp9_iqo" TargetMode="External"/><Relationship Id="rId5" Type="http://schemas.openxmlformats.org/officeDocument/2006/relationships/hyperlink" Target="http://www.daldrup.eu/aktuelles/2011-06-16-SMC-Research-Geothermie-Kompakt-Branchenstudie-2011-Erneuerbare-Energien.pdf" TargetMode="External"/><Relationship Id="rId4" Type="http://schemas.openxmlformats.org/officeDocument/2006/relationships/hyperlink" Target="http://www.alternative-energiequellen.info/alternative_db/wordpress/wp-content/uploads/Fernwaerme-Kosten.pdf" TargetMode="External"/><Relationship Id="rId9" Type="http://schemas.openxmlformats.org/officeDocument/2006/relationships/hyperlink" Target="bih=636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28662" y="1000108"/>
            <a:ext cx="7772400" cy="1285884"/>
          </a:xfrm>
        </p:spPr>
        <p:txBody>
          <a:bodyPr>
            <a:normAutofit/>
          </a:bodyPr>
          <a:lstStyle/>
          <a:p>
            <a:pPr algn="ctr"/>
            <a:r>
              <a:rPr lang="de-DE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Geothermie</a:t>
            </a:r>
            <a:endParaRPr lang="de-DE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072066" y="2857496"/>
            <a:ext cx="27767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M. Menacer</a:t>
            </a:r>
            <a:endParaRPr lang="de-DE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46D7CCD-4037-4C40-9CB3-EF903E43822E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Radioaktive Zerfallsprozesse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2000240"/>
            <a:ext cx="8072494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Kalium - 40</a:t>
            </a:r>
            <a:endParaRPr lang="de-DE" sz="2800" i="1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3600" baseline="300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3600" baseline="30000" dirty="0" smtClean="0">
                <a:latin typeface="Calibri" pitchFamily="34" charset="0"/>
                <a:cs typeface="Calibri" pitchFamily="34" charset="0"/>
              </a:rPr>
              <a:t>40</a:t>
            </a:r>
            <a:r>
              <a:rPr lang="de-DE" sz="3600" dirty="0" smtClean="0">
                <a:latin typeface="Calibri" pitchFamily="34" charset="0"/>
                <a:cs typeface="Calibri" pitchFamily="34" charset="0"/>
              </a:rPr>
              <a:t>K  →  </a:t>
            </a:r>
            <a:r>
              <a:rPr lang="de-DE" sz="3600" baseline="30000" dirty="0" smtClean="0">
                <a:latin typeface="Calibri" pitchFamily="34" charset="0"/>
                <a:cs typeface="Calibri" pitchFamily="34" charset="0"/>
              </a:rPr>
              <a:t>40</a:t>
            </a:r>
            <a:r>
              <a:rPr lang="de-DE" sz="3600" dirty="0" smtClean="0">
                <a:latin typeface="Calibri" pitchFamily="34" charset="0"/>
                <a:cs typeface="Calibri" pitchFamily="34" charset="0"/>
              </a:rPr>
              <a:t>Ca  +  </a:t>
            </a:r>
            <a:r>
              <a:rPr lang="de-DE" sz="3600" dirty="0" smtClean="0">
                <a:latin typeface="Symbol" pitchFamily="18" charset="2"/>
                <a:cs typeface="Calibri" pitchFamily="34" charset="0"/>
              </a:rPr>
              <a:t>b</a:t>
            </a:r>
            <a:r>
              <a:rPr lang="de-DE" sz="3600" baseline="500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de-DE" sz="3600" dirty="0" smtClean="0">
                <a:latin typeface="Calibri" pitchFamily="34" charset="0"/>
                <a:cs typeface="Calibri" pitchFamily="34" charset="0"/>
              </a:rPr>
              <a:t>	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ca. 89,28 %</a:t>
            </a: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(Beta- -Zerfall)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3600" baseline="30000" dirty="0" smtClean="0">
                <a:latin typeface="Calibri" pitchFamily="34" charset="0"/>
                <a:cs typeface="Calibri" pitchFamily="34" charset="0"/>
              </a:rPr>
              <a:t>40</a:t>
            </a:r>
            <a:r>
              <a:rPr lang="de-DE" sz="3600" dirty="0" smtClean="0">
                <a:latin typeface="Calibri" pitchFamily="34" charset="0"/>
                <a:cs typeface="Calibri" pitchFamily="34" charset="0"/>
              </a:rPr>
              <a:t>K  +  </a:t>
            </a:r>
            <a:r>
              <a:rPr lang="de-DE" sz="3600" dirty="0" smtClean="0">
                <a:latin typeface="Symbol" pitchFamily="18" charset="2"/>
                <a:cs typeface="Calibri" pitchFamily="34" charset="0"/>
              </a:rPr>
              <a:t>b</a:t>
            </a:r>
            <a:r>
              <a:rPr lang="de-DE" sz="3600" baseline="500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de-DE" sz="3600" dirty="0" smtClean="0">
                <a:latin typeface="Calibri" pitchFamily="34" charset="0"/>
                <a:cs typeface="Calibri" pitchFamily="34" charset="0"/>
              </a:rPr>
              <a:t> →  </a:t>
            </a:r>
            <a:r>
              <a:rPr lang="de-DE" sz="3600" baseline="30000" dirty="0" smtClean="0">
                <a:latin typeface="Calibri" pitchFamily="34" charset="0"/>
                <a:cs typeface="Calibri" pitchFamily="34" charset="0"/>
              </a:rPr>
              <a:t>40</a:t>
            </a:r>
            <a:r>
              <a:rPr lang="de-DE" sz="3600" dirty="0" smtClean="0">
                <a:latin typeface="Calibri" pitchFamily="34" charset="0"/>
                <a:cs typeface="Calibri" pitchFamily="34" charset="0"/>
              </a:rPr>
              <a:t>Ar  	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 ca. 10,72% </a:t>
            </a: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(Beta+ -Zerfall)</a:t>
            </a:r>
          </a:p>
          <a:p>
            <a:pPr>
              <a:buNone/>
            </a:pPr>
            <a:endParaRPr lang="de-DE" sz="36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9144000" cy="460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Wärmestrom u. geothermischer Gradient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2000240"/>
            <a:ext cx="8072494" cy="4857760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Der Wärmestrom ist eine wichtige Größe bei der Berechnung des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Wärmenachschubs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Natürliche mittlere Wärmestromdichte von 65mW/m² an der Erdoberfläche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Geoth. Gradient ergibt sich daraus</a:t>
            </a: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(Mittelwert: 3°C/100m) 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In vulkanischen Gebieten sogar 10°C - 20°C / 100m</a:t>
            </a:r>
          </a:p>
          <a:p>
            <a:pPr>
              <a:buNone/>
            </a:pPr>
            <a:endParaRPr lang="de-DE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endParaRPr lang="de-DE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Erschließung von Geothermie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85720" y="1857364"/>
            <a:ext cx="8705880" cy="5000636"/>
          </a:xfrm>
        </p:spPr>
        <p:txBody>
          <a:bodyPr/>
          <a:lstStyle/>
          <a:p>
            <a:pPr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Durch aufzeichnen des Untergrundes </a:t>
            </a: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u="sng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8429684" cy="414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Erschließung von Geothermie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714620"/>
            <a:ext cx="2612218" cy="3429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2643182"/>
            <a:ext cx="624406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0" y="185736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u="sng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Durch Bohrungen</a:t>
            </a:r>
            <a:endParaRPr lang="de-DE" sz="2800" u="sng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Tiefe Geothermie - Schema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Inhaltsplatzhalter 4" descr="schema-geothermi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785925"/>
            <a:ext cx="9144000" cy="5072075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6" name="Grafik 5" descr="Weiß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500306"/>
            <a:ext cx="4000496" cy="1857388"/>
          </a:xfrm>
          <a:prstGeom prst="rect">
            <a:avLst/>
          </a:prstGeom>
        </p:spPr>
      </p:pic>
      <p:pic>
        <p:nvPicPr>
          <p:cNvPr id="7" name="Grafik 6" descr="Weiß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7422" y="5929330"/>
            <a:ext cx="2500330" cy="928670"/>
          </a:xfrm>
          <a:prstGeom prst="rect">
            <a:avLst/>
          </a:prstGeom>
        </p:spPr>
      </p:pic>
      <p:pic>
        <p:nvPicPr>
          <p:cNvPr id="8" name="Grafik 7" descr="Weiß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357694"/>
            <a:ext cx="4000496" cy="250030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Enthalpie - Lagerstätten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Hochenthalpie-Lagerstätten:</a:t>
            </a:r>
          </a:p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Wärmeanomalie in vulkanischen Gebieten</a:t>
            </a:r>
          </a:p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Fluide u./od. Wasserdampf in niedrigen Tiefen (ca. 2000m  über 200°C)</a:t>
            </a:r>
          </a:p>
          <a:p>
            <a:pPr algn="l"/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Niederenthalpie-Lagerstätten:</a:t>
            </a:r>
          </a:p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Nur Stromerzeugung durch ein leicht Siedendes Arbeitsmedium </a:t>
            </a:r>
          </a:p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Tiefen bis zu 6000m nötig (ca. 160°C - 180°C)</a:t>
            </a:r>
          </a:p>
          <a:p>
            <a:pPr algn="l"/>
            <a:endParaRPr lang="de-DE" sz="2800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Tiefe Geothermische Systeme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Geothermie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  <a:hlinkClick r:id="rId3" action="ppaction://hlinksldjump"/>
              </a:rPr>
              <a:t>Hydrothermal</a:t>
            </a:r>
            <a:r>
              <a:rPr lang="de-DE" sz="2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			</a:t>
            </a:r>
            <a:r>
              <a:rPr lang="de-DE" sz="2800" dirty="0" smtClean="0">
                <a:latin typeface="Calibri" pitchFamily="34" charset="0"/>
                <a:cs typeface="Calibri" pitchFamily="34" charset="0"/>
                <a:hlinkClick r:id="rId4" action="ppaction://hlinksldjump"/>
              </a:rPr>
              <a:t>Petrothermal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- Aquifer wird benötigt	      - Risse im Gestein werden</a:t>
            </a: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- ca. 2 km - 4 km tiefe    	        benötigt</a:t>
            </a: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Arbeitsmittel    		     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- ca. 5 km - 7 km tiefe</a:t>
            </a: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   zur Stromerzeugung	     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 ebenfalls Arbeitsmittel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de-DE" sz="2800" i="1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17</a:t>
            </a:fld>
            <a:endParaRPr lang="de-DE"/>
          </a:p>
        </p:txBody>
      </p:sp>
      <p:cxnSp>
        <p:nvCxnSpPr>
          <p:cNvPr id="6" name="Gerade Verbindung mit Pfeil 5"/>
          <p:cNvCxnSpPr/>
          <p:nvPr/>
        </p:nvCxnSpPr>
        <p:spPr bwMode="auto">
          <a:xfrm rot="16200000" flipH="1">
            <a:off x="5500694" y="2571744"/>
            <a:ext cx="357190" cy="357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8" name="Gerade Verbindung mit Pfeil 7"/>
          <p:cNvCxnSpPr/>
          <p:nvPr/>
        </p:nvCxnSpPr>
        <p:spPr bwMode="auto">
          <a:xfrm rot="5400000">
            <a:off x="3071802" y="2571744"/>
            <a:ext cx="357190" cy="357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Gerade Verbindung 11"/>
          <p:cNvCxnSpPr/>
          <p:nvPr/>
        </p:nvCxnSpPr>
        <p:spPr bwMode="auto">
          <a:xfrm rot="5400000">
            <a:off x="3251191" y="4249743"/>
            <a:ext cx="2643206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9" name="Gerade Verbindung 8"/>
          <p:cNvCxnSpPr/>
          <p:nvPr/>
        </p:nvCxnSpPr>
        <p:spPr bwMode="auto">
          <a:xfrm rot="5400000">
            <a:off x="3179753" y="4249743"/>
            <a:ext cx="2643206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1571604" y="5929330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Warum siedet das Wasser unter Druck nicht? </a:t>
            </a:r>
            <a:r>
              <a:rPr lang="de-DE" sz="24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  <a:hlinkClick r:id="rId5" action="ppaction://hlinksldjump"/>
              </a:rPr>
              <a:t>- Hier</a:t>
            </a:r>
            <a:endParaRPr lang="de-DE" sz="24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Hydrothermale Geothermie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  <a:hlinkClick r:id="rId3"/>
              </a:rPr>
              <a:t>http://www.youtube.com/watch?v=xbiPwp9_iqo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428992" y="585789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4" action="ppaction://hlinksldjump"/>
              </a:rPr>
              <a:t>Zurück zur Übersicht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Petrothermale Geothermie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Oder auch Hot-Dry-Rock-Verfahren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  <a:hlinkClick r:id="rId3"/>
              </a:rPr>
              <a:t>http://www.youtube.com/watch?v=fEOaPOlfJ8I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357554" y="585789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4" action="ppaction://hlinksldjump"/>
              </a:rPr>
              <a:t>Zurück zur Übersicht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Gliederung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358246" cy="5072074"/>
          </a:xfrm>
        </p:spPr>
        <p:txBody>
          <a:bodyPr>
            <a:normAutofit/>
          </a:bodyPr>
          <a:lstStyle/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1.	Was ist Geothermie?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1.1		Radioaktive Zerfallsprozesse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1.2		Terrestrischer Wärmestrom und 				geothermischer Gradient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2. 	Erschließung von Erdwärme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3.	Nutzung dieser Energieform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3.1		Erkundung des Bodens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3.2		Tiefe Geothermie - Schema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	3.2.1	Enthalpie - Lagerstätten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3.3		Tiefe Geothermische Systeme</a:t>
            </a:r>
          </a:p>
          <a:p>
            <a:pPr marL="514350" indent="-514350"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			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Experiment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Untersuchung des Siedepunktes von Wasser bei unterschiedlichen Drücken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siehe Arbeitsblatt</a:t>
            </a: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		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Experiment - Auswertung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Phasendiagramm des Wassers</a:t>
            </a: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		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357430"/>
            <a:ext cx="629089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Arbeitsmittel nach ORC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Organischer Rankine Kreislauf (ORC):</a:t>
            </a:r>
            <a:endParaRPr lang="de-DE" sz="2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Niedrig siedende Arbeitsmittel (z.b.Perfluorpentan)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Bei geringen Temperaturen vergleichsweise große Verdampfung 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Siedet bei 4000hPa Überdruck bei 75°C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Aber nur sehr geringe Wirkungsgrade erzielbar</a:t>
            </a: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z.b. bei 96°C Eingangstemperatur nur 7,5 % Brutto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Arbeitsmittel nach ORC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0" y="1785926"/>
            <a:ext cx="8991600" cy="3352800"/>
          </a:xfrm>
        </p:spPr>
        <p:txBody>
          <a:bodyPr/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Schema:</a:t>
            </a:r>
          </a:p>
          <a:p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http://www.gmk.info/ORC.133.html#</a:t>
            </a:r>
            <a:endParaRPr lang="de-DE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Arbeitsmittel nach Kalina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Ammoniak - Wasser - Gemisch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Siedetemperatur von NH</a:t>
            </a:r>
            <a:r>
              <a:rPr lang="de-DE" sz="2800" baseline="-25000" dirty="0" smtClean="0">
                <a:latin typeface="Calibri" pitchFamily="34" charset="0"/>
                <a:cs typeface="Calibri" pitchFamily="34" charset="0"/>
              </a:rPr>
              <a:t>3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 liegt bei  -33°C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Durch die Mischung mit Wasser kann das Gemisch an die jeweilige Temperatur des geförderten Thermalwassers angepasst werden 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Dadurch soll eine Arbeitsmitteleffizienzsteigerung von 10 - 60% erreicht werden.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/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Kalina 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Verfahren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smtClean="0">
                <a:latin typeface="Calibri" pitchFamily="34" charset="0"/>
                <a:cs typeface="Calibri" pitchFamily="34" charset="0"/>
              </a:rPr>
              <a:t>- Schema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40596" y="1785938"/>
            <a:ext cx="6591371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Arbeitsmittel nach Kalina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 algn="l"/>
            <a:r>
              <a:rPr lang="de-DE" sz="2400" dirty="0" smtClean="0">
                <a:latin typeface="Calibri" pitchFamily="34" charset="0"/>
                <a:cs typeface="Calibri" pitchFamily="34" charset="0"/>
              </a:rPr>
              <a:t>nicht - isotherme Verdampfung Bzw. Kondensation, dadurch eine Annäherung der Wärmequelle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und -senke</a:t>
            </a:r>
          </a:p>
          <a:p>
            <a:pPr marL="342900" lvl="1" indent="-342900" algn="l"/>
            <a:r>
              <a:rPr lang="de-DE" sz="2400" dirty="0" smtClean="0">
                <a:latin typeface="Calibri" pitchFamily="34" charset="0"/>
                <a:cs typeface="Calibri" pitchFamily="34" charset="0"/>
              </a:rPr>
              <a:t>Anhebung der mittleren </a:t>
            </a:r>
          </a:p>
          <a:p>
            <a:pPr marL="342900" lvl="1" indent="-34290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Temperatur der Verdampfung </a:t>
            </a:r>
          </a:p>
          <a:p>
            <a:pPr marL="342900" lvl="1" indent="-34290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und Absenkung der mittleren </a:t>
            </a:r>
          </a:p>
          <a:p>
            <a:pPr marL="342900" lvl="1" indent="-34290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Temperatur der Kondensation</a:t>
            </a:r>
          </a:p>
          <a:p>
            <a:pPr marL="342900" lvl="1" indent="-34290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-&gt; geringere Energieverluste bei der </a:t>
            </a:r>
          </a:p>
          <a:p>
            <a:pPr marL="342900" lvl="1" indent="-34290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Wärmeübertragung</a:t>
            </a:r>
          </a:p>
          <a:p>
            <a:pPr marL="342900" lvl="1" indent="-34290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-&gt; Erhöhung des Wirkungsgrades</a:t>
            </a: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428868"/>
            <a:ext cx="3341687" cy="417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Vergleich ORC und Kalina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Vorteile</a:t>
            </a: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-	Investitionskosten gering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Platzbedarf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ist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gering</a:t>
            </a:r>
          </a:p>
          <a:p>
            <a:pPr algn="l">
              <a:buFontTx/>
              <a:buChar char="-"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ORC Nachteile: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Umweltschädlich</a:t>
            </a: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-	Geringer Wirkungsgrad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Sorgfältige Abdichtung des Sekundärkreislaufes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notwendig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	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27</a:t>
            </a:fld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Vergleich ORC und Kalina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Kalina - Prozess Vorteile: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Erschließung von niedrigeren Temperaturen möglich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Erhöhung des Wirkungsgrades 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Sehr junge Technologie und stark ausbaufähig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theoretischer Wirkungsgrad nur geringfügig (1 - 2%) höher</a:t>
            </a:r>
          </a:p>
          <a:p>
            <a:pPr algn="l">
              <a:buFontTx/>
              <a:buChar char="-"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Vergleich ORC und Kalina - Verfahren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Kalina - Prozess Nachteile: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 gesundheitsschädlich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Hochlegierte Kreislaufkomponenten erforderlich</a:t>
            </a: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(Ammoniakreicher Dampf  wirkt stark korrosiv)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Hohe Investitionen 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nötig</a:t>
            </a:r>
          </a:p>
          <a:p>
            <a:pPr algn="l">
              <a:buFontTx/>
              <a:buChar char="-"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Viel platz wird gebraucht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		</a:t>
            </a:r>
          </a:p>
          <a:p>
            <a:pPr algn="l"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Gliederung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2000240"/>
            <a:ext cx="8358246" cy="4572032"/>
          </a:xfrm>
        </p:spPr>
        <p:txBody>
          <a:bodyPr>
            <a:normAutofit/>
          </a:bodyPr>
          <a:lstStyle/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	3.3.1		Hydrothermale Geothermie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	3.3.2		Petrothermale Geothermie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4.	Experiment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5.	Vorreiter der Erdwärmenutzung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6.	Erdwärme in Deutschland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7.	Kosten von Geothermie in Deutschland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7.1  Kostenberechnung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8.	Wirtschaftlichkeit</a:t>
            </a:r>
            <a:r>
              <a:rPr lang="de-DE" sz="24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9. 	Vor - Nachteile </a:t>
            </a:r>
          </a:p>
          <a:p>
            <a:pPr marL="514350" indent="-514350"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10. 	Quellen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Vorreiter der Erdwärmenutzung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ist Island 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 ca. 70% der Energiebedarfs durch Geothermie gedeckt (30% Wasserkraft)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Mit Geothermie wird Wasserstoff erzeugt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4% Öffentlicher Verkehrmittel wird mit Wasserstoff betrieben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Ziel ist es Island bis 2050 komplett von fossilen Energieträgern zu befreien!!!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Vorreiter der Erdwärmenutzung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Erdwärme in Deutschland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Warum erzeugt Deutschland nicht soviel Strom mit Geothermie?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Stromerzeugung erst ab 150°C Wassertemperatur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Max. 180°C Wassertemperatur vorhanden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Nur drei Aquifere vorhanden (Oberrheingraben, Molassebecken und Norddeutsches Becken)</a:t>
            </a: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Der Rest müsste durch Petrothermale Geothermie erschlossen werden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0800000" flipV="1">
            <a:off x="571472" y="357166"/>
            <a:ext cx="3714776" cy="1214446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Erdwärme in Deutschland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857364"/>
            <a:ext cx="3786214" cy="4786322"/>
          </a:xfrm>
        </p:spPr>
        <p:txBody>
          <a:bodyPr>
            <a:normAutofit/>
          </a:bodyPr>
          <a:lstStyle/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Meisten Kraftwerke in der Region München bereits erschlossen </a:t>
            </a:r>
          </a:p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14 weitere in Planung bzw. Im Bau (Stand 2012)</a:t>
            </a:r>
          </a:p>
          <a:p>
            <a:pPr algn="l"/>
            <a:r>
              <a:rPr lang="de-DE" sz="2800" dirty="0" smtClean="0">
                <a:latin typeface="Calibri" pitchFamily="34" charset="0"/>
                <a:cs typeface="Calibri" pitchFamily="34" charset="0"/>
              </a:rPr>
              <a:t>2/3 Hydrothermales Potenzial liegt im Norddeutschen Becken</a:t>
            </a:r>
          </a:p>
          <a:p>
            <a:pPr algn="l"/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5" name="Grafik 4" descr="Geothermie in D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14290"/>
            <a:ext cx="4554791" cy="642942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0800000" flipV="1">
            <a:off x="571472" y="357166"/>
            <a:ext cx="8072494" cy="1643074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Erdwärme in Deutschland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857364"/>
            <a:ext cx="3786214" cy="4786322"/>
          </a:xfrm>
        </p:spPr>
        <p:txBody>
          <a:bodyPr>
            <a:normAutofit/>
          </a:bodyPr>
          <a:lstStyle/>
          <a:p>
            <a:pPr algn="l"/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000372"/>
            <a:ext cx="5352100" cy="357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500034" y="1857364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Deutschland schreibt 95 % des gesamten Potenzials der petrothermalen Energieerschließung gut.</a:t>
            </a:r>
            <a:endParaRPr lang="de-DE" sz="28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Erdwärme in Deutschland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Theoretisches hydrothermales Potenzial liegt bei schätzungsweise 1574 Exajoule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= 1.574.000.000.000.000.000 Joule</a:t>
            </a:r>
          </a:p>
          <a:p>
            <a:pPr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 = 1.574 x 10</a:t>
            </a:r>
            <a:r>
              <a:rPr lang="de-DE" sz="2800" u="sng" baseline="30000" dirty="0" smtClean="0">
                <a:latin typeface="Calibri" pitchFamily="34" charset="0"/>
                <a:cs typeface="Calibri" pitchFamily="34" charset="0"/>
              </a:rPr>
              <a:t>18</a:t>
            </a: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 Joule</a:t>
            </a:r>
          </a:p>
          <a:p>
            <a:pPr>
              <a:buNone/>
            </a:pPr>
            <a:endParaRPr lang="de-DE" sz="2800" u="sng" dirty="0" smtClean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300-Fache der jährlichen Gesamtwärmenachfrage in Deutschland</a:t>
            </a:r>
          </a:p>
          <a:p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Kosten von Erdwärme 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8072494" cy="4878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Kosten von Erdwärme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85926"/>
            <a:ext cx="8072494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Für die Strom -u. Wärmeerzeugung (Unterhaching) </a:t>
            </a:r>
          </a:p>
          <a:p>
            <a:pPr algn="l">
              <a:buNone/>
            </a:pPr>
            <a:endParaRPr lang="de-DE" sz="2400" u="sng" dirty="0" smtClean="0">
              <a:latin typeface="Calibri" pitchFamily="34" charset="0"/>
              <a:cs typeface="Calibri" pitchFamily="34" charset="0"/>
            </a:endParaRPr>
          </a:p>
          <a:p>
            <a:pPr algn="l"/>
            <a:r>
              <a:rPr lang="de-DE" sz="2400" dirty="0" smtClean="0">
                <a:latin typeface="Calibri" pitchFamily="34" charset="0"/>
                <a:cs typeface="Calibri" pitchFamily="34" charset="0"/>
              </a:rPr>
              <a:t>Für eine Bohrung: ca. 5,0 Mio € x 4</a:t>
            </a:r>
          </a:p>
          <a:p>
            <a:pPr algn="l"/>
            <a:r>
              <a:rPr lang="de-DE" sz="2400" dirty="0" smtClean="0">
                <a:latin typeface="Calibri" pitchFamily="34" charset="0"/>
                <a:cs typeface="Calibri" pitchFamily="34" charset="0"/>
              </a:rPr>
              <a:t>Kraftwerk: ca. 54,0 Mio €</a:t>
            </a:r>
          </a:p>
          <a:p>
            <a:pPr algn="l"/>
            <a:r>
              <a:rPr lang="de-DE" sz="2400" dirty="0" smtClean="0">
                <a:latin typeface="Calibri" pitchFamily="34" charset="0"/>
                <a:cs typeface="Calibri" pitchFamily="34" charset="0"/>
              </a:rPr>
              <a:t>Kalina - Anlage: ca. 16,0 Mio €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Gesamt: ca. 90,0 Mio € 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Betriebskosten: Durchschnittlich 4,5 Mio €/ Jahr 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37</a:t>
            </a:fld>
            <a:endParaRPr lang="de-DE"/>
          </a:p>
        </p:txBody>
      </p:sp>
      <p:cxnSp>
        <p:nvCxnSpPr>
          <p:cNvPr id="6" name="Gerade Verbindung 5"/>
          <p:cNvCxnSpPr/>
          <p:nvPr/>
        </p:nvCxnSpPr>
        <p:spPr bwMode="auto">
          <a:xfrm>
            <a:off x="214282" y="4929198"/>
            <a:ext cx="8715436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Kosten von Erdwärme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Parameter: 	max. 3,36 MW elektrisch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		max.  38 MW thermisch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			8000 Volllaststunden pro Jahr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Einspeisevergütung lt. EEG:  0,25€ / kWh	(Stand 13.04.13)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Arbeitspreis für Wärme in Unterhaching:  0,0646 € / kWh 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Aufgabe: 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Berechne die maximale jährliche Vergütung der Strom -und Wärmeerzeugung  des Erdwärme-KW in Unterhaching! 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Kostenberechnung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Formel :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 Leistung (MW) x Zeit (h) = Arbeit (MWh) 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de-DE" sz="2400" u="sng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Rechnung: </a:t>
            </a:r>
          </a:p>
          <a:p>
            <a:pPr algn="l">
              <a:buNone/>
            </a:pPr>
            <a:endParaRPr lang="de-DE" sz="2400" u="sng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3,36MW x 8000h = 26.880MWh = 26.880.000 kWh x 0,25€ /kWh</a:t>
            </a:r>
          </a:p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Maximale jährliche Vergütung von 6.720.000 €.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38 MW x 8000h = 304.000MWh = 304.000.000 kWh x 0,0646€ /kWh</a:t>
            </a:r>
          </a:p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Maximale jährliche Vergütung von 19.638.400€.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sz="3200" dirty="0" smtClean="0">
                <a:latin typeface="Calibri" pitchFamily="34" charset="0"/>
                <a:cs typeface="Calibri" pitchFamily="34" charset="0"/>
              </a:rPr>
              <a:t>Was ist Geothermie?</a:t>
            </a:r>
            <a:endParaRPr lang="de-DE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Erdwärme kann synonym verwendet werden</a:t>
            </a:r>
          </a:p>
          <a:p>
            <a:pPr>
              <a:buNone/>
            </a:pPr>
            <a:endParaRPr lang="de-DE" sz="2800" dirty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Energie wird aus der Restwärme der Erde  gewonnen</a:t>
            </a: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d.h. KEINE!!! Erneuerbare Energie 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ABER: Potential liegt bei mehreren Millionen Jahren</a:t>
            </a:r>
          </a:p>
          <a:p>
            <a:pPr>
              <a:buNone/>
            </a:pPr>
            <a:endParaRPr lang="de-DE" sz="2800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Wirtschaftlichkeit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Ab wann rentiert sich ein Erdwärmekraftwerk?</a:t>
            </a:r>
          </a:p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Rechnung:</a:t>
            </a:r>
          </a:p>
          <a:p>
            <a:pPr algn="l">
              <a:buNone/>
            </a:pPr>
            <a:endParaRPr lang="de-DE" sz="2400" u="sng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6,72 Mio € - 4,5 Mio € = 2,22 Mio € 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2,22 Mio 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€ / Jahr 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+ 19,6 Mio 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€ / Jahr 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= 21,82 Mio € / Jahr 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21,82 Mio € / Jahr  x  5 Jahre = 109,1 Mio  € / 5 Jahre 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109,1€ / 5 Jahre - 90 Mio € = 19,1 Mio € / 5 Jahre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Somit hätten wir das Komplette KW abbezahlt und 19,1 Mio € Gewinn nach 5 Jahren erwirtschaftet!</a:t>
            </a:r>
          </a:p>
          <a:p>
            <a:pPr algn="l">
              <a:buNone/>
            </a:pP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Vor - und Nachteile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Vorteile: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 	Überragende Volllastzeit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 	Grundlasttauglich (unabhängig vom Wetter und der Zeit)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	 Konstante Strom - und Wärmeerzeugung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 	 CO</a:t>
            </a:r>
            <a:r>
              <a:rPr lang="de-DE" sz="2400" baseline="-250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 - 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frei (solange ein geschlossener Systemkreislauf besteht)</a:t>
            </a:r>
            <a:endParaRPr lang="de-DE" sz="24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	Enormes Potenzial 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Ermöglicht eine dezentrale Strom -u. Wärmeversorgung </a:t>
            </a:r>
          </a:p>
          <a:p>
            <a:pPr algn="l">
              <a:buNone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-	Sehr junge Technologie (stark ausbaufähig)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Vor - und Nachteile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400" u="sng" dirty="0" smtClean="0">
                <a:latin typeface="Calibri" pitchFamily="34" charset="0"/>
                <a:cs typeface="Calibri" pitchFamily="34" charset="0"/>
              </a:rPr>
              <a:t>Nachteile:</a:t>
            </a:r>
            <a:r>
              <a:rPr lang="de-DE" sz="2400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Teure Bodenerforschung notwendig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Bohrungen können bis auf 60 % der Gesamtkosten steigen 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geringer Wirkungsgrad (in Deutschland) 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Seismische Aktivitäten können durch Reinjektion auftreten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Arbeitsmittel ggf.  Gesundheitsgefährdend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Fehlende Reife der Technologien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(noch) hohe Investitionen nötig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Nicht überall realisierbar</a:t>
            </a:r>
          </a:p>
          <a:p>
            <a:pPr algn="l">
              <a:buFontTx/>
              <a:buChar char="-"/>
            </a:pPr>
            <a:r>
              <a:rPr lang="de-DE" sz="2400" dirty="0" smtClean="0">
                <a:latin typeface="Calibri" pitchFamily="34" charset="0"/>
                <a:cs typeface="Calibri" pitchFamily="34" charset="0"/>
              </a:rPr>
              <a:t>Viel Platz wird benötigt</a:t>
            </a:r>
            <a:endParaRPr lang="de-DE" sz="28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5943600"/>
            <a:ext cx="9144000" cy="914400"/>
          </a:xfrm>
        </p:spPr>
        <p:txBody>
          <a:bodyPr/>
          <a:lstStyle/>
          <a:p>
            <a:r>
              <a:rPr lang="de-DE" dirty="0" smtClean="0">
                <a:solidFill>
                  <a:schemeClr val="bg1">
                    <a:lumMod val="95000"/>
                  </a:schemeClr>
                </a:solidFill>
              </a:rPr>
              <a:t>Vielen Dank für die Aufmerksamkeit</a:t>
            </a:r>
            <a:endParaRPr lang="de-DE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1051560"/>
          </a:xfrm>
        </p:spPr>
        <p:txBody>
          <a:bodyPr/>
          <a:lstStyle/>
          <a:p>
            <a:r>
              <a:rPr lang="de-DE" sz="4400" dirty="0" smtClean="0">
                <a:latin typeface="Calibri" pitchFamily="34" charset="0"/>
                <a:cs typeface="Calibri" pitchFamily="34" charset="0"/>
              </a:rPr>
              <a:t>Quellen</a:t>
            </a:r>
            <a:endParaRPr lang="de-DE" sz="4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2"/>
              </a:rPr>
              <a:t>http://www.geothermie.de/wissenswelt/geothermie/einstieg-in-die-geothermie/ursprung-geothermischer-energie-und-geothermischer-gradient.html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4 ,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5 , 12 , 16 , 17 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3"/>
              </a:rPr>
              <a:t>http://www.feelgreen.de/geothermie-definition-des-begriffs/id_49989240/index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4, 5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4"/>
              </a:rPr>
              <a:t>http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4"/>
              </a:rPr>
              <a:t>://www.seilnacht.com/Lexikon/psframe.htm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 	Fol.  7-9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</a:rPr>
              <a:t>Physikbuch Seite 160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Fol.20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5"/>
              </a:rPr>
              <a:t>http://szablinski.de/Themen/Vergleich_binarer_Kraftwerke.pdf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Fol.29 , 28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6"/>
              </a:rPr>
              <a:t>http://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6"/>
              </a:rPr>
              <a:t>www.udo-leuschner.de/basiswissen/SB112-04.htm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22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7"/>
              </a:rPr>
              <a:t>http://www.internetchemie.info/chemiewiki/index.php?title=Kalium-Isotope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10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8"/>
              </a:rPr>
              <a:t>http://www.swm.de/dms/swm/bilder/erneuerbare/energiearten/geothermie/schema-geothermie.jpg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         Fol.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15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9"/>
              </a:rPr>
              <a:t>http://www.youtube.com/watch?v=lDq6AlD_eWo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Fol.31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0"/>
              </a:rPr>
              <a:t>http://www.ftd.de/politik/international/:wissen-island-strebt-mit-erdwaerme-unabhaengigkeit-vom-erdoel-an/1068298479869.html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30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1"/>
              </a:rPr>
              <a:t>http://de.wikipedia.org/wiki/Ammoniak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24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2"/>
              </a:rPr>
              <a:t>http://www.unendlich-viel-energie.de/uploads/media/BMU_tiefe_geothermie_sep07.pdf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32 , 33 , 34 , 35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3"/>
              </a:rPr>
              <a:t>http://www.regenerative-zukunft.de/erneuerbare-energien-menu/geothermie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 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34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4"/>
              </a:rPr>
              <a:t>https://www.geothermie-unterhaching.de/cms/geothermie/web.nsf/id/pa_daten_fakten.html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. 37 , 38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5"/>
              </a:rPr>
              <a:t>http://de.wikipedia.org/wiki/Geothermiekraftwerk_Neustadt-Glewe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Fol.22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6"/>
              </a:rPr>
              <a:t>http://www.geokraftwerke.de/fileadmin/geothermie/images/geothermie_projektablauf_1.jpg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Fol.13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17"/>
              </a:rPr>
              <a:t>http://www04.abb.com/global/seitp/seitp202.nsf/0/69e2d3bcc021709fc12577ba00353b8e/%24file/Energie_Bentec_01.jpg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Fol.14</a:t>
            </a:r>
          </a:p>
          <a:p>
            <a:pPr>
              <a:buNone/>
            </a:pP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1051560"/>
          </a:xfrm>
        </p:spPr>
        <p:txBody>
          <a:bodyPr/>
          <a:lstStyle/>
          <a:p>
            <a:r>
              <a:rPr lang="de-DE" sz="4400" dirty="0" smtClean="0">
                <a:latin typeface="Calibri" pitchFamily="34" charset="0"/>
                <a:cs typeface="Calibri" pitchFamily="34" charset="0"/>
              </a:rPr>
              <a:t>Quellen</a:t>
            </a:r>
            <a:endParaRPr lang="de-DE" sz="4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857364"/>
            <a:ext cx="8183880" cy="41879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2"/>
              </a:rPr>
              <a:t>http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2"/>
              </a:rPr>
              <a:t>://www.rwe.com/web/cms/de/1475774/rwe-dea/know-how/bohrung/expandable-tubular-verrohrung/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Fol.14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3"/>
              </a:rPr>
              <a:t>http://dejure.org/gesetze/EEG/28.html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Fol.38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4"/>
              </a:rPr>
              <a:t>http://www.alternative-energiequellen.info/alternative_db/wordpress/wp-content/uploads/Fernwaerme-Kosten.pdf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Fol.38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5"/>
              </a:rPr>
              <a:t>http://www.daldrup.eu/aktuelles/2011-06-16-SMC-Research-Geothermie-Kompakt-Branchenstudie-2011-Erneuerbare-Energien.pdf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Fol.42, 41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6"/>
              </a:rPr>
              <a:t>http://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6"/>
              </a:rPr>
              <a:t>www.youtube.com/watch?v=xbiPwp9_iqo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Fol.18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7"/>
              </a:rPr>
              <a:t>http://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7"/>
              </a:rPr>
              <a:t>www.youtube.com/watch?v=fEOaPOlfJ8I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Fol.19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</a:rPr>
              <a:t>http://www.google.de/imgres?q=erdkern&amp;um=1&amp;client=opera&amp;sa=N&amp;channel=suggest&amp;hl=de&amp;tbm=isch&amp;tbnid=YY4z5ujCOOiDQM:&amp;imgrefurl=http://www.geocaching.com/seek/cache_details.aspx%3Fguid%3D5515b9d6-2f01-4e15-9351-b311df85e643&amp;docid=WJKS0GmPke8zIM&amp;imgurl=http://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www.geo-therm-erdwaerme.de/files/erdkern.jpg&amp;w=580&amp;h=292&amp;ei=7ndvUeGLMY6rOue0gagH&amp;zoom=1&amp;iact=hc&amp;vpx=379&amp;vpy=193&amp;dur=2059&amp;hovh=159&amp;hovw=317&amp;tx=128&amp;ty=100&amp;page=2&amp;tbnh=127&amp;tbnw=247&amp;start=22&amp;ndsp=28&amp;ved=1t:429,r:24,s:0,i:165&amp;biw=1366&amp;bih=636	Fol.11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  <a:hlinkClick r:id="rId8"/>
              </a:rPr>
              <a:t>http://www.gmk.info/ORC.133.html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8"/>
              </a:rPr>
              <a:t>#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Fol.23</a:t>
            </a:r>
          </a:p>
          <a:p>
            <a:pPr>
              <a:buNone/>
            </a:pPr>
            <a:r>
              <a:rPr lang="de-DE" sz="1200" dirty="0" smtClean="0">
                <a:latin typeface="Calibri" pitchFamily="34" charset="0"/>
                <a:cs typeface="Calibri" pitchFamily="34" charset="0"/>
              </a:rPr>
              <a:t>http://www.google.de/imgres?q=kalina+verfahren+schema&amp;client=opera&amp;hs=7LO&amp;sa=X&amp;channel=suggest&amp;tbm=isch&amp;tbnid=T4v32MTv4j2fgM:&amp;imgrefurl=http://www.gec-co.de/de/Kalina&amp;docid=DRhzzbhezRwKlM&amp;imgurl=http://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www.gec-co.de/files/IMG%252520I0116%252520Kalina%252520%2526%252520W%2525C3%2525A4rmenutzung_450.jpg&amp;w=450&amp;h=318&amp;ei=fIdvUdeoFo67Peu-gIAP&amp;zoom=1&amp;iact=rc&amp;dur=1&amp;page=1&amp;tbnh=141&amp;tbnw=199&amp;start=0&amp;ndsp=16&amp;ved=1t:429,r:0,s:0,i:85&amp;tx=111&amp;ty=222&amp;biw=1366&amp;</a:t>
            </a:r>
            <a:r>
              <a:rPr lang="de-DE" sz="1200" dirty="0" smtClean="0">
                <a:latin typeface="Calibri" pitchFamily="34" charset="0"/>
                <a:cs typeface="Calibri" pitchFamily="34" charset="0"/>
                <a:hlinkClick r:id="rId9" action="ppaction://hlinkfile"/>
              </a:rPr>
              <a:t>bih=636</a:t>
            </a:r>
            <a:r>
              <a:rPr lang="de-DE" sz="1200" dirty="0" smtClean="0">
                <a:latin typeface="Calibri" pitchFamily="34" charset="0"/>
                <a:cs typeface="Calibri" pitchFamily="34" charset="0"/>
              </a:rPr>
              <a:t>	Fol.25</a:t>
            </a: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12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r>
              <a:rPr lang="de-DE" sz="1200" dirty="0" smtClean="0"/>
              <a:t>	</a:t>
            </a:r>
          </a:p>
          <a:p>
            <a:pPr>
              <a:buNone/>
            </a:pPr>
            <a:endParaRPr lang="de-DE" sz="1200" dirty="0" smtClean="0"/>
          </a:p>
          <a:p>
            <a:pPr>
              <a:buNone/>
            </a:pP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Woher kommt die Restwärme?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>
            <a:normAutofit/>
          </a:bodyPr>
          <a:lstStyle/>
          <a:p>
            <a:r>
              <a:rPr lang="de-DE" sz="2800" dirty="0" smtClean="0">
                <a:latin typeface="Calibri" pitchFamily="34" charset="0"/>
                <a:cs typeface="Calibri" pitchFamily="34" charset="0"/>
              </a:rPr>
              <a:t>ca. 30 - 50 % Restwärme </a:t>
            </a:r>
          </a:p>
          <a:p>
            <a:pPr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aus der Zeit der Erdstehung</a:t>
            </a:r>
          </a:p>
          <a:p>
            <a:pPr>
              <a:buNone/>
            </a:pPr>
            <a:endParaRPr lang="de-DE" sz="2800" dirty="0">
              <a:latin typeface="Calibri" pitchFamily="34" charset="0"/>
              <a:cs typeface="Calibri" pitchFamily="34" charset="0"/>
            </a:endParaRPr>
          </a:p>
          <a:p>
            <a:r>
              <a:rPr lang="de-DE" sz="2800" dirty="0">
                <a:latin typeface="Calibri" pitchFamily="34" charset="0"/>
                <a:cs typeface="Calibri" pitchFamily="34" charset="0"/>
              </a:rPr>
              <a:t>c</a:t>
            </a:r>
            <a:r>
              <a:rPr lang="de-DE" sz="2800" dirty="0" smtClean="0">
                <a:latin typeface="Calibri" pitchFamily="34" charset="0"/>
                <a:cs typeface="Calibri" pitchFamily="34" charset="0"/>
              </a:rPr>
              <a:t>a. 50 - 70 % Restwärme </a:t>
            </a:r>
          </a:p>
          <a:p>
            <a:pPr>
              <a:buNone/>
            </a:pPr>
            <a:r>
              <a:rPr lang="de-DE" sz="2800" u="sng" dirty="0" smtClean="0">
                <a:latin typeface="Calibri" pitchFamily="34" charset="0"/>
                <a:cs typeface="Calibri" pitchFamily="34" charset="0"/>
              </a:rPr>
              <a:t>aus radioaktiven Zerfallsprozessen</a:t>
            </a:r>
          </a:p>
          <a:p>
            <a:pPr>
              <a:buNone/>
            </a:pPr>
            <a:endParaRPr lang="de-DE" sz="2800" u="sng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(Kalium - 40, Thorium - 232, Uran - 235 u. 238 sind  Hauptzerfallselemente)</a:t>
            </a: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2800" dirty="0" smtClean="0">
              <a:latin typeface="Calibri" pitchFamily="34" charset="0"/>
              <a:cs typeface="Calibri" pitchFamily="34" charset="0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1051560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Radioaktive Zerfallsprozesse</a:t>
            </a:r>
            <a:endParaRPr lang="de-DE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2000240"/>
            <a:ext cx="8072494" cy="4187952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de-DE" sz="2800" dirty="0" smtClean="0">
                <a:latin typeface="Calibri" pitchFamily="34" charset="0"/>
                <a:cs typeface="Calibri" pitchFamily="34" charset="0"/>
              </a:rPr>
              <a:t>Zerfallsreihe für:</a:t>
            </a:r>
            <a:r>
              <a:rPr lang="de-DE" sz="2800" i="1" dirty="0">
                <a:latin typeface="Calibri" pitchFamily="34" charset="0"/>
                <a:cs typeface="Calibri" pitchFamily="34" charset="0"/>
              </a:rPr>
              <a:t>	</a:t>
            </a:r>
            <a:endParaRPr lang="de-DE" sz="2800" i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Thorium - 232 </a:t>
            </a: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&amp;</a:t>
            </a:r>
            <a:endParaRPr lang="de-DE" sz="2800" i="1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Uran - 235</a:t>
            </a: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&amp;</a:t>
            </a:r>
            <a:endParaRPr lang="de-DE" sz="2800" i="1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Uran - 238</a:t>
            </a:r>
          </a:p>
          <a:p>
            <a:pPr>
              <a:buNone/>
            </a:pPr>
            <a:r>
              <a:rPr lang="de-DE" sz="28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de-DE" sz="2800" i="1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endParaRPr lang="de-DE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Inhaltsplatzhalter 4" descr="Thorium 232 reihe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143372" y="6072206"/>
            <a:ext cx="14287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Massenzahl</a:t>
            </a:r>
            <a:endParaRPr lang="de-DE" sz="2000" dirty="0">
              <a:solidFill>
                <a:schemeClr val="tx2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Uran 235 reih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4151" y="0"/>
            <a:ext cx="9298151" cy="6858000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643438" y="6072206"/>
            <a:ext cx="14287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Massenzahl</a:t>
            </a:r>
            <a:endParaRPr lang="de-DE" sz="2000" dirty="0">
              <a:solidFill>
                <a:schemeClr val="tx2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Uran 238 reihe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85B5-9424-46AF-8C18-73DDDB548AC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143372" y="5857892"/>
            <a:ext cx="14287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Massenzahl</a:t>
            </a:r>
            <a:endParaRPr lang="de-DE" sz="2000" dirty="0">
              <a:solidFill>
                <a:schemeClr val="tx2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924</Words>
  <Application>Microsoft Office PowerPoint</Application>
  <PresentationFormat>Bildschirmpräsentation (4:3)</PresentationFormat>
  <Paragraphs>431</Paragraphs>
  <Slides>45</Slides>
  <Notes>34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45</vt:i4>
      </vt:variant>
    </vt:vector>
  </HeadingPairs>
  <TitlesOfParts>
    <vt:vector size="46" baseType="lpstr">
      <vt:lpstr>Echo</vt:lpstr>
      <vt:lpstr>Geothermie</vt:lpstr>
      <vt:lpstr>Gliederung</vt:lpstr>
      <vt:lpstr>Gliederung</vt:lpstr>
      <vt:lpstr>Was ist Geothermie?</vt:lpstr>
      <vt:lpstr>Woher kommt die Restwärme?</vt:lpstr>
      <vt:lpstr>Radioaktive Zerfallsprozesse</vt:lpstr>
      <vt:lpstr>Folie 7</vt:lpstr>
      <vt:lpstr>Folie 8</vt:lpstr>
      <vt:lpstr>Folie 9</vt:lpstr>
      <vt:lpstr>Radioaktive Zerfallsprozesse</vt:lpstr>
      <vt:lpstr>Folie 11</vt:lpstr>
      <vt:lpstr>Wärmestrom u. geothermischer Gradient</vt:lpstr>
      <vt:lpstr>Erschließung von Geothermie</vt:lpstr>
      <vt:lpstr>Erschließung von Geothermie</vt:lpstr>
      <vt:lpstr>Tiefe Geothermie - Schema</vt:lpstr>
      <vt:lpstr>Enthalpie - Lagerstätten</vt:lpstr>
      <vt:lpstr>Tiefe Geothermische Systeme</vt:lpstr>
      <vt:lpstr>Hydrothermale Geothermie</vt:lpstr>
      <vt:lpstr>Petrothermale Geothermie</vt:lpstr>
      <vt:lpstr>Experiment</vt:lpstr>
      <vt:lpstr>Experiment - Auswertung</vt:lpstr>
      <vt:lpstr>Arbeitsmittel nach ORC - Verfahren</vt:lpstr>
      <vt:lpstr>Arbeitsmittel nach ORC - Verfahren</vt:lpstr>
      <vt:lpstr>Arbeitsmittel nach Kalina - Verfahren</vt:lpstr>
      <vt:lpstr>Kalina - Verfahren - Schema</vt:lpstr>
      <vt:lpstr>Arbeitsmittel nach Kalina - Verfahren</vt:lpstr>
      <vt:lpstr>Vergleich ORC und Kalina - Verfahren</vt:lpstr>
      <vt:lpstr>Vergleich ORC und Kalina - Verfahren</vt:lpstr>
      <vt:lpstr>Vergleich ORC und Kalina - Verfahren</vt:lpstr>
      <vt:lpstr>Vorreiter der Erdwärmenutzung</vt:lpstr>
      <vt:lpstr>Vorreiter der Erdwärmenutzung</vt:lpstr>
      <vt:lpstr>Erdwärme in Deutschland</vt:lpstr>
      <vt:lpstr>Erdwärme in Deutschland</vt:lpstr>
      <vt:lpstr>Erdwärme in Deutschland</vt:lpstr>
      <vt:lpstr>Erdwärme in Deutschland</vt:lpstr>
      <vt:lpstr>Kosten von Erdwärme </vt:lpstr>
      <vt:lpstr>Kosten von Erdwärme</vt:lpstr>
      <vt:lpstr>Kosten von Erdwärme</vt:lpstr>
      <vt:lpstr>Kostenberechnung</vt:lpstr>
      <vt:lpstr>Wirtschaftlichkeit</vt:lpstr>
      <vt:lpstr>Vor - und Nachteile</vt:lpstr>
      <vt:lpstr>Vor - und Nachteile</vt:lpstr>
      <vt:lpstr>Vielen Dank für die Aufmerksamkeit</vt:lpstr>
      <vt:lpstr>Quellen</vt:lpstr>
      <vt:lpstr>Quellen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Max</dc:creator>
  <cp:lastModifiedBy>Max</cp:lastModifiedBy>
  <cp:revision>276</cp:revision>
  <dcterms:created xsi:type="dcterms:W3CDTF">2013-03-11T09:26:59Z</dcterms:created>
  <dcterms:modified xsi:type="dcterms:W3CDTF">2013-04-18T06:16:52Z</dcterms:modified>
</cp:coreProperties>
</file>